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3"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4660" autoAdjust="0"/>
  </p:normalViewPr>
  <p:slideViewPr>
    <p:cSldViewPr snapToGrid="0">
      <p:cViewPr varScale="1">
        <p:scale>
          <a:sx n="81" d="100"/>
          <a:sy n="81" d="100"/>
        </p:scale>
        <p:origin x="452" y="53"/>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4/19/2015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Radiometers are used in remote sensing of soil, ocean and deep space.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SMOS is an excellent example of a working soil and ocean measurement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system.</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419799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a:t>
            </a:r>
            <a:r>
              <a:rPr lang="en-US" sz="1300" baseline="0" smtClean="0">
                <a:solidFill>
                  <a:schemeClr val="bg1"/>
                </a:solidFill>
              </a:rPr>
              <a:t>Final Oral</a:t>
            </a:r>
            <a:r>
              <a:rPr lang="en-US" sz="1300" smtClean="0">
                <a:solidFill>
                  <a:schemeClr val="bg1"/>
                </a:solidFill>
              </a:rPr>
              <a:t>  </a:t>
            </a:r>
            <a:r>
              <a:rPr lang="en-US" sz="1300" dirty="0" smtClean="0">
                <a:solidFill>
                  <a:schemeClr val="bg1"/>
                </a:solidFill>
              </a:rPr>
              <a:t>::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r>
              <a:rPr lang="en-US" sz="1300" dirty="0" smtClean="0">
                <a:solidFill>
                  <a:schemeClr val="bg1"/>
                </a:solidFill>
              </a:rPr>
              <a:t> / 28</a:t>
            </a:r>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a:t>
            </a:r>
            <a:r>
              <a:rPr lang="en-US" sz="1300" dirty="0" smtClean="0">
                <a:solidFill>
                  <a:schemeClr val="bg1"/>
                </a:solidFill>
              </a:rPr>
              <a:t>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7218212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of a Total Power Radiometer in Software Defined Radios</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very simple and ideal radiometer is an antenna that amplifies </a:t>
            </a:r>
            <a:r>
              <a:rPr lang="en-US" sz="2400" dirty="0" smtClean="0"/>
              <a:t>a signal </a:t>
            </a:r>
            <a:r>
              <a:rPr lang="en-US" sz="2400" dirty="0"/>
              <a:t>with a gain of G and is within a bandwidth of </a:t>
            </a:r>
            <a:r>
              <a:rPr lang="en-US" sz="2400" dirty="0" smtClean="0"/>
              <a:t>B or </a:t>
            </a:r>
            <a:r>
              <a:rPr lang="el-GR" sz="2400" dirty="0" smtClean="0"/>
              <a:t>β</a:t>
            </a:r>
            <a:r>
              <a:rPr lang="en-US" sz="2400" dirty="0" smtClean="0"/>
              <a:t>. </a:t>
            </a:r>
            <a:r>
              <a:rPr lang="en-US" sz="2400" dirty="0"/>
              <a:t>A </a:t>
            </a:r>
            <a:r>
              <a:rPr lang="en-US" sz="2400" dirty="0" smtClean="0"/>
              <a:t>device then </a:t>
            </a:r>
            <a:r>
              <a:rPr lang="en-US" sz="2400" dirty="0"/>
              <a:t>measures the power from this system. The total </a:t>
            </a:r>
            <a:r>
              <a:rPr lang="en-US" sz="2400" dirty="0" smtClean="0"/>
              <a:t>power received </a:t>
            </a:r>
            <a:r>
              <a:rPr lang="en-US" sz="2400" dirty="0"/>
              <a:t>by the is the noise temperature of the object it is </a:t>
            </a:r>
            <a:r>
              <a:rPr lang="en-US" sz="2400" dirty="0" smtClean="0"/>
              <a:t>pointed at</a:t>
            </a:r>
            <a:r>
              <a:rPr lang="en-US" sz="2400" dirty="0"/>
              <a:t>. Therefore the brightness temperature of the source can </a:t>
            </a:r>
            <a:r>
              <a:rPr lang="en-US" sz="2400" dirty="0" smtClean="0"/>
              <a:t>be related </a:t>
            </a:r>
            <a:r>
              <a:rPr lang="en-US" sz="2400" dirty="0"/>
              <a:t>to the brightness temperature at the antenna. We will </a:t>
            </a:r>
            <a:r>
              <a:rPr lang="en-US" sz="2400" dirty="0" smtClean="0"/>
              <a:t>refer to </a:t>
            </a:r>
            <a:r>
              <a:rPr lang="en-US" sz="2400" dirty="0"/>
              <a:t>this brightness temperature as T</a:t>
            </a:r>
            <a:r>
              <a:rPr lang="en-US" sz="2400" i="1" baseline="-25000" dirty="0"/>
              <a:t>A</a:t>
            </a:r>
            <a:r>
              <a:rPr lang="en-US" sz="2400" dirty="0"/>
              <a:t/>
            </a:r>
            <a:br>
              <a:rPr lang="en-US" sz="2400" dirty="0"/>
            </a:br>
            <a:r>
              <a:rPr lang="en-US" sz="2400" dirty="0"/>
              <a:t/>
            </a:r>
            <a:br>
              <a:rPr lang="en-US" sz="2400" dirty="0"/>
            </a:br>
            <a:endParaRPr lang="en-US" sz="2400"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1815" y="4126091"/>
            <a:ext cx="6929329" cy="1743003"/>
          </a:xfrm>
          <a:prstGeom prst="rect">
            <a:avLst/>
          </a:prstGeom>
        </p:spPr>
      </p:pic>
    </p:spTree>
    <p:extLst>
      <p:ext uri="{BB962C8B-B14F-4D97-AF65-F5344CB8AC3E}">
        <p14:creationId xmlns:p14="http://schemas.microsoft.com/office/powerpoint/2010/main" val="1001770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 more realistic model is a system that includes the noise that is generated by the radiometer itself.  This noise is added to the noise from the antenna.</a:t>
            </a:r>
            <a:r>
              <a:rPr lang="en-US" sz="2400" dirty="0"/>
              <a:t/>
            </a:r>
            <a:br>
              <a:rPr lang="en-US" sz="2400" dirty="0"/>
            </a:b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655" y="3917571"/>
            <a:ext cx="8393650" cy="2120635"/>
          </a:xfrm>
          <a:prstGeom prst="rect">
            <a:avLst/>
          </a:prstGeom>
        </p:spPr>
      </p:pic>
    </p:spTree>
    <p:extLst>
      <p:ext uri="{BB962C8B-B14F-4D97-AF65-F5344CB8AC3E}">
        <p14:creationId xmlns:p14="http://schemas.microsoft.com/office/powerpoint/2010/main" val="192179757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RF Front End Design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The RF front end is one of the most critical components in a radiometer, both traditional and in our software defined radio setup.  Although we have moved many components to be emulated in software, one component, the Low Noise Amplifier (LNA) can not be emulated in software.  LNAs amplify our signal to increase our sensitivity while keeping as low as possible the noise it contributes to the system.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75" t="37569" r="27479" b="-25"/>
          <a:stretch/>
        </p:blipFill>
        <p:spPr>
          <a:xfrm>
            <a:off x="7823200" y="3069760"/>
            <a:ext cx="3291577" cy="3266544"/>
          </a:xfrm>
          <a:prstGeom prst="rect">
            <a:avLst/>
          </a:prstGeom>
        </p:spPr>
      </p:pic>
    </p:spTree>
    <p:extLst>
      <p:ext uri="{BB962C8B-B14F-4D97-AF65-F5344CB8AC3E}">
        <p14:creationId xmlns:p14="http://schemas.microsoft.com/office/powerpoint/2010/main" val="7666924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r>
              <a:rPr lang="en-US" sz="2400" dirty="0"/>
              <a:t>A software defined radio (SDR) is designed to mimic </a:t>
            </a:r>
            <a:r>
              <a:rPr lang="en-US" sz="2400" dirty="0" smtClean="0"/>
              <a:t>radio functions </a:t>
            </a:r>
            <a:r>
              <a:rPr lang="en-US" sz="2400" dirty="0"/>
              <a:t>in software instead of using dedicated hardware. </a:t>
            </a:r>
            <a:r>
              <a:rPr lang="en-US" sz="2400" dirty="0" smtClean="0"/>
              <a:t>A radiometer </a:t>
            </a:r>
            <a:r>
              <a:rPr lang="en-US" sz="2400" dirty="0"/>
              <a:t>is a radio that can detect changes in power. </a:t>
            </a:r>
            <a:r>
              <a:rPr lang="en-US" sz="2400" dirty="0" smtClean="0"/>
              <a:t>Therefore the </a:t>
            </a:r>
            <a:r>
              <a:rPr lang="en-US" sz="2400" dirty="0"/>
              <a:t>SDR needs to be able to measure power coming from </a:t>
            </a:r>
            <a:r>
              <a:rPr lang="en-US" sz="2400" dirty="0" smtClean="0"/>
              <a:t>the source </a:t>
            </a:r>
            <a:r>
              <a:rPr lang="en-US" sz="2400" dirty="0"/>
              <a:t>that we are looking at.</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16536579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build a radiometer in software, we need to know what components are key to the radiometer and build them in software.  There are four key components we can build in software.</a:t>
            </a:r>
          </a:p>
          <a:p>
            <a:pPr>
              <a:buFont typeface="Wingdings" panose="05000000000000000000" pitchFamily="2" charset="2"/>
              <a:buChar char="§"/>
            </a:pPr>
            <a:r>
              <a:rPr lang="en-US" sz="2400" dirty="0" smtClean="0"/>
              <a:t>Filter to the bandwidth we desire</a:t>
            </a:r>
          </a:p>
          <a:p>
            <a:pPr>
              <a:buFont typeface="Wingdings" panose="05000000000000000000" pitchFamily="2" charset="2"/>
              <a:buChar char="§"/>
            </a:pPr>
            <a:r>
              <a:rPr lang="en-US" sz="2400" dirty="0" smtClean="0"/>
              <a:t>Total power measurement</a:t>
            </a:r>
          </a:p>
          <a:p>
            <a:pPr>
              <a:buFont typeface="Wingdings" panose="05000000000000000000" pitchFamily="2" charset="2"/>
              <a:buChar char="§"/>
            </a:pPr>
            <a:r>
              <a:rPr lang="en-US" sz="2400" dirty="0" smtClean="0"/>
              <a:t>Integration</a:t>
            </a:r>
          </a:p>
          <a:p>
            <a:pPr>
              <a:buFont typeface="Wingdings" panose="05000000000000000000" pitchFamily="2" charset="2"/>
              <a:buChar char="§"/>
            </a:pPr>
            <a:r>
              <a:rPr lang="en-US" sz="2400" dirty="0" smtClean="0"/>
              <a:t>Record the data</a:t>
            </a:r>
            <a:endParaRPr lang="en-US" sz="2400" dirty="0"/>
          </a:p>
        </p:txBody>
      </p:sp>
    </p:spTree>
    <p:extLst>
      <p:ext uri="{BB962C8B-B14F-4D97-AF65-F5344CB8AC3E}">
        <p14:creationId xmlns:p14="http://schemas.microsoft.com/office/powerpoint/2010/main" val="19898846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692" y="4086807"/>
            <a:ext cx="10740261" cy="1557395"/>
          </a:xfrm>
          <a:prstGeom prst="rect">
            <a:avLst/>
          </a:prstGeom>
        </p:spPr>
      </p:pic>
    </p:spTree>
    <p:extLst>
      <p:ext uri="{BB962C8B-B14F-4D97-AF65-F5344CB8AC3E}">
        <p14:creationId xmlns:p14="http://schemas.microsoft.com/office/powerpoint/2010/main" val="421575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Tree>
    <p:extLst>
      <p:ext uri="{BB962C8B-B14F-4D97-AF65-F5344CB8AC3E}">
        <p14:creationId xmlns:p14="http://schemas.microsoft.com/office/powerpoint/2010/main" val="21529283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Tree>
    <p:extLst>
      <p:ext uri="{BB962C8B-B14F-4D97-AF65-F5344CB8AC3E}">
        <p14:creationId xmlns:p14="http://schemas.microsoft.com/office/powerpoint/2010/main" val="25148586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388178932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rPr lang="en-US" sz="2400" dirty="0" smtClean="0"/>
                  <a:t>For the SDR, the incoming signal is sampled and converted to I/Q values</a:t>
                </a:r>
                <a:r>
                  <a:rPr lang="en-US" sz="2400" dirty="0"/>
                  <a:t>. The I/Q values represent the amplitude and </a:t>
                </a:r>
                <a:r>
                  <a:rPr lang="en-US" sz="2400" dirty="0" smtClean="0"/>
                  <a:t>phase information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pPr marL="0" indent="0">
                  <a:buNone/>
                </a:pPr>
                <a:r>
                  <a:rPr lang="en-US" sz="2400" dirty="0"/>
                  <a:t/>
                </a:r>
                <a:br>
                  <a:rPr lang="en-US" sz="2400" dirty="0"/>
                </a:br>
                <a:r>
                  <a:rPr lang="en-US" dirty="0"/>
                  <a:t/>
                </a:r>
                <a:br>
                  <a:rPr lang="en-US" dirty="0"/>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m:oMathPara>
                </a14:m>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r="-103"/>
                </a:stretch>
              </a:blipFill>
            </p:spPr>
            <p:txBody>
              <a:bodyPr/>
              <a:lstStyle/>
              <a:p>
                <a:r>
                  <a:rPr lang="en-US">
                    <a:noFill/>
                  </a:rPr>
                  <a:t> </a:t>
                </a:r>
              </a:p>
            </p:txBody>
          </p:sp>
        </mc:Fallback>
      </mc:AlternateContent>
    </p:spTree>
    <p:extLst>
      <p:ext uri="{BB962C8B-B14F-4D97-AF65-F5344CB8AC3E}">
        <p14:creationId xmlns:p14="http://schemas.microsoft.com/office/powerpoint/2010/main" val="57863249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Mani Mina,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Brian Hornbuckle</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hardware required.</a:t>
            </a:r>
            <a:endParaRPr lang="en-US" sz="2400" dirty="0"/>
          </a:p>
        </p:txBody>
      </p:sp>
    </p:spTree>
    <p:extLst>
      <p:ext uri="{BB962C8B-B14F-4D97-AF65-F5344CB8AC3E}">
        <p14:creationId xmlns:p14="http://schemas.microsoft.com/office/powerpoint/2010/main" val="371636288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 </a:t>
            </a:r>
            <a:r>
              <a:rPr lang="en-US" sz="2400" dirty="0" smtClean="0"/>
              <a:t>filter </a:t>
            </a:r>
            <a:r>
              <a:rPr lang="en-US" sz="2400" dirty="0"/>
              <a:t>as an integrator.</a:t>
            </a:r>
          </a:p>
        </p:txBody>
      </p:sp>
    </p:spTree>
    <p:extLst>
      <p:ext uri="{BB962C8B-B14F-4D97-AF65-F5344CB8AC3E}">
        <p14:creationId xmlns:p14="http://schemas.microsoft.com/office/powerpoint/2010/main" val="79693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Tree>
    <p:extLst>
      <p:ext uri="{BB962C8B-B14F-4D97-AF65-F5344CB8AC3E}">
        <p14:creationId xmlns:p14="http://schemas.microsoft.com/office/powerpoint/2010/main" val="10867358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47" y="784660"/>
            <a:ext cx="7455041" cy="5591281"/>
          </a:xfrm>
        </p:spPr>
      </p:pic>
    </p:spTree>
    <p:extLst>
      <p:ext uri="{BB962C8B-B14F-4D97-AF65-F5344CB8AC3E}">
        <p14:creationId xmlns:p14="http://schemas.microsoft.com/office/powerpoint/2010/main" val="1695601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Tree>
    <p:extLst>
      <p:ext uri="{BB962C8B-B14F-4D97-AF65-F5344CB8AC3E}">
        <p14:creationId xmlns:p14="http://schemas.microsoft.com/office/powerpoint/2010/main" val="8079230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Tree>
    <p:extLst>
      <p:ext uri="{BB962C8B-B14F-4D97-AF65-F5344CB8AC3E}">
        <p14:creationId xmlns:p14="http://schemas.microsoft.com/office/powerpoint/2010/main" val="2549611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42522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sp>
        <p:nvSpPr>
          <p:cNvPr id="3" name="Content Placeholder 2"/>
          <p:cNvSpPr>
            <a:spLocks noGrp="1"/>
          </p:cNvSpPr>
          <p:nvPr>
            <p:ph sz="half" idx="1"/>
          </p:nvPr>
        </p:nvSpPr>
        <p:spPr/>
        <p:txBody>
          <a:bodyPr>
            <a:normAutofit/>
          </a:bodyPr>
          <a:lstStyle/>
          <a:p>
            <a:pPr marL="0" indent="0">
              <a:buNone/>
            </a:pPr>
            <a:r>
              <a:rPr lang="en-US" sz="2400" dirty="0" smtClean="0"/>
              <a:t>GUI currently </a:t>
            </a:r>
            <a:r>
              <a:rPr lang="en-US" sz="2400" dirty="0"/>
              <a:t>a</a:t>
            </a:r>
            <a:r>
              <a:rPr lang="en-US" sz="2400" dirty="0" smtClean="0"/>
              <a:t>llows us to do the following:</a:t>
            </a:r>
          </a:p>
          <a:p>
            <a:pPr>
              <a:buFont typeface="Wingdings" panose="05000000000000000000" pitchFamily="2" charset="2"/>
              <a:buChar char="§"/>
            </a:pPr>
            <a:r>
              <a:rPr lang="en-US" sz="2400" dirty="0" smtClean="0"/>
              <a:t>Set frequency</a:t>
            </a:r>
          </a:p>
          <a:p>
            <a:pPr>
              <a:buFont typeface="Wingdings" panose="05000000000000000000" pitchFamily="2" charset="2"/>
              <a:buChar char="§"/>
            </a:pPr>
            <a:r>
              <a:rPr lang="en-US" sz="2400" dirty="0" smtClean="0"/>
              <a:t>Set Bandwidth</a:t>
            </a:r>
          </a:p>
          <a:p>
            <a:pPr>
              <a:buFont typeface="Wingdings" panose="05000000000000000000" pitchFamily="2" charset="2"/>
              <a:buChar char="§"/>
            </a:pPr>
            <a:r>
              <a:rPr lang="en-US" sz="2400" dirty="0" smtClean="0"/>
              <a:t>Set Integration time</a:t>
            </a:r>
          </a:p>
          <a:p>
            <a:pPr>
              <a:buFont typeface="Wingdings" panose="05000000000000000000" pitchFamily="2" charset="2"/>
              <a:buChar char="§"/>
            </a:pPr>
            <a:r>
              <a:rPr lang="en-US" sz="2400" dirty="0" smtClean="0"/>
              <a:t>Set DC Gain</a:t>
            </a:r>
          </a:p>
          <a:p>
            <a:pPr>
              <a:buFont typeface="Wingdings" panose="05000000000000000000" pitchFamily="2" charset="2"/>
              <a:buChar char="§"/>
            </a:pPr>
            <a:r>
              <a:rPr lang="en-US" sz="2400" dirty="0" smtClean="0"/>
              <a:t>Set filter bandwidth</a:t>
            </a:r>
          </a:p>
          <a:p>
            <a:pPr>
              <a:buFont typeface="Wingdings" panose="05000000000000000000" pitchFamily="2" charset="2"/>
              <a:buChar char="§"/>
            </a:pPr>
            <a:r>
              <a:rPr lang="en-US" sz="2400" dirty="0" smtClean="0"/>
              <a:t>Turn filter on/off</a:t>
            </a:r>
          </a:p>
          <a:p>
            <a:pPr>
              <a:buFont typeface="Wingdings" panose="05000000000000000000" pitchFamily="2" charset="2"/>
              <a:buChar char="§"/>
            </a:pPr>
            <a:endParaRPr lang="en-US" dirty="0"/>
          </a:p>
        </p:txBody>
      </p:sp>
      <p:sp>
        <p:nvSpPr>
          <p:cNvPr id="4" name="Content Placeholder 3"/>
          <p:cNvSpPr>
            <a:spLocks noGrp="1"/>
          </p:cNvSpPr>
          <p:nvPr>
            <p:ph sz="half" idx="2"/>
          </p:nvPr>
        </p:nvSpPr>
        <p:spPr/>
        <p:txBody>
          <a:bodyPr>
            <a:normAutofit/>
          </a:bodyPr>
          <a:lstStyle/>
          <a:p>
            <a:pPr>
              <a:buFont typeface="Wingdings" panose="05000000000000000000" pitchFamily="2" charset="2"/>
              <a:buChar char="§"/>
            </a:pPr>
            <a:r>
              <a:rPr lang="en-US" sz="2400" dirty="0"/>
              <a:t>Turn filter on/off</a:t>
            </a:r>
          </a:p>
          <a:p>
            <a:pPr>
              <a:buFont typeface="Wingdings" panose="05000000000000000000" pitchFamily="2" charset="2"/>
              <a:buChar char="§"/>
            </a:pPr>
            <a:r>
              <a:rPr lang="en-US" sz="2400" dirty="0"/>
              <a:t>Start/Stop recording of Total Power readings</a:t>
            </a:r>
          </a:p>
          <a:p>
            <a:pPr>
              <a:buFont typeface="Wingdings" panose="05000000000000000000" pitchFamily="2" charset="2"/>
              <a:buChar char="§"/>
            </a:pPr>
            <a:r>
              <a:rPr lang="en-US" sz="2400" dirty="0"/>
              <a:t>Start/Stop recording of raw I/Q </a:t>
            </a:r>
            <a:r>
              <a:rPr lang="en-US" sz="2400" dirty="0" smtClean="0"/>
              <a:t>data</a:t>
            </a:r>
          </a:p>
          <a:p>
            <a:pPr>
              <a:buFont typeface="Wingdings" panose="05000000000000000000" pitchFamily="2" charset="2"/>
              <a:buChar char="§"/>
            </a:pPr>
            <a:r>
              <a:rPr lang="en-US" sz="2400" dirty="0" smtClean="0"/>
              <a:t>Enter calibration coefficients</a:t>
            </a:r>
            <a:endParaRPr lang="en-US" sz="2400" dirty="0"/>
          </a:p>
          <a:p>
            <a:endParaRPr lang="en-US" sz="2400" dirty="0"/>
          </a:p>
        </p:txBody>
      </p:sp>
    </p:spTree>
    <p:extLst>
      <p:ext uri="{BB962C8B-B14F-4D97-AF65-F5344CB8AC3E}">
        <p14:creationId xmlns:p14="http://schemas.microsoft.com/office/powerpoint/2010/main" val="3355510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4320" y="914400"/>
            <a:ext cx="8900160" cy="5562600"/>
          </a:xfrm>
        </p:spPr>
      </p:pic>
    </p:spTree>
    <p:extLst>
      <p:ext uri="{BB962C8B-B14F-4D97-AF65-F5344CB8AC3E}">
        <p14:creationId xmlns:p14="http://schemas.microsoft.com/office/powerpoint/2010/main" val="23300661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Second tab brings up the total power readings.  This displays the following information:</a:t>
            </a:r>
          </a:p>
          <a:p>
            <a:pPr>
              <a:buFont typeface="Wingdings" panose="05000000000000000000" pitchFamily="2" charset="2"/>
              <a:buChar char="§"/>
            </a:pPr>
            <a:r>
              <a:rPr lang="en-US" sz="2400" dirty="0" smtClean="0"/>
              <a:t>Waterfall display of the spectrum</a:t>
            </a:r>
          </a:p>
          <a:p>
            <a:pPr>
              <a:buFont typeface="Wingdings" panose="05000000000000000000" pitchFamily="2" charset="2"/>
              <a:buChar char="§"/>
            </a:pPr>
            <a:r>
              <a:rPr lang="en-US" sz="2400" dirty="0" smtClean="0"/>
              <a:t>Total Power line graph</a:t>
            </a:r>
          </a:p>
          <a:p>
            <a:pPr>
              <a:buFont typeface="Wingdings" panose="05000000000000000000" pitchFamily="2" charset="2"/>
              <a:buChar char="§"/>
            </a:pPr>
            <a:r>
              <a:rPr lang="en-US" sz="2400" dirty="0" err="1" smtClean="0"/>
              <a:t>rQ</a:t>
            </a:r>
            <a:r>
              <a:rPr lang="en-US" sz="2400" dirty="0" smtClean="0"/>
              <a:t> values with bar graph</a:t>
            </a:r>
          </a:p>
          <a:p>
            <a:pPr>
              <a:buFont typeface="Wingdings" panose="05000000000000000000" pitchFamily="2" charset="2"/>
              <a:buChar char="§"/>
            </a:pPr>
            <a:r>
              <a:rPr lang="en-US" sz="2400" dirty="0" smtClean="0"/>
              <a:t>Calibrated noise temperature</a:t>
            </a:r>
            <a:endParaRPr lang="en-US" sz="2400" dirty="0"/>
          </a:p>
        </p:txBody>
      </p:sp>
    </p:spTree>
    <p:extLst>
      <p:ext uri="{BB962C8B-B14F-4D97-AF65-F5344CB8AC3E}">
        <p14:creationId xmlns:p14="http://schemas.microsoft.com/office/powerpoint/2010/main" val="14002237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pPr marL="0" indent="0">
              <a:buNone/>
            </a:pPr>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Tree>
    <p:extLst>
      <p:ext uri="{BB962C8B-B14F-4D97-AF65-F5344CB8AC3E}">
        <p14:creationId xmlns:p14="http://schemas.microsoft.com/office/powerpoint/2010/main" val="26454537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Tree>
    <p:extLst>
      <p:ext uri="{BB962C8B-B14F-4D97-AF65-F5344CB8AC3E}">
        <p14:creationId xmlns:p14="http://schemas.microsoft.com/office/powerpoint/2010/main" val="401968191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pPr marL="0" indent="0">
              <a:buNone/>
            </a:pPr>
            <a:r>
              <a:rPr lang="en-US" dirty="0" smtClean="0"/>
              <a:t>All code, </a:t>
            </a:r>
            <a:r>
              <a:rPr lang="en-US" dirty="0" err="1" smtClean="0"/>
              <a:t>LaTeX</a:t>
            </a:r>
            <a:r>
              <a:rPr lang="en-US" dirty="0" smtClean="0"/>
              <a:t>, and supporting documents can also be found on the author’s GitHub page, located here:</a:t>
            </a:r>
            <a:endParaRPr lang="en-US" dirty="0"/>
          </a:p>
        </p:txBody>
      </p:sp>
    </p:spTree>
    <p:extLst>
      <p:ext uri="{BB962C8B-B14F-4D97-AF65-F5344CB8AC3E}">
        <p14:creationId xmlns:p14="http://schemas.microsoft.com/office/powerpoint/2010/main" val="11558780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Tree>
    <p:extLst>
      <p:ext uri="{BB962C8B-B14F-4D97-AF65-F5344CB8AC3E}">
        <p14:creationId xmlns:p14="http://schemas.microsoft.com/office/powerpoint/2010/main" val="24202673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Tree>
    <p:extLst>
      <p:ext uri="{BB962C8B-B14F-4D97-AF65-F5344CB8AC3E}">
        <p14:creationId xmlns:p14="http://schemas.microsoft.com/office/powerpoint/2010/main" val="533168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Tree>
    <p:extLst>
      <p:ext uri="{BB962C8B-B14F-4D97-AF65-F5344CB8AC3E}">
        <p14:creationId xmlns:p14="http://schemas.microsoft.com/office/powerpoint/2010/main" val="4492296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Tree>
    <p:extLst>
      <p:ext uri="{BB962C8B-B14F-4D97-AF65-F5344CB8AC3E}">
        <p14:creationId xmlns:p14="http://schemas.microsoft.com/office/powerpoint/2010/main" val="25884641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Tree>
    <p:extLst>
      <p:ext uri="{BB962C8B-B14F-4D97-AF65-F5344CB8AC3E}">
        <p14:creationId xmlns:p14="http://schemas.microsoft.com/office/powerpoint/2010/main" val="30508228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845734"/>
            <a:ext cx="10058400" cy="1651445"/>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a:t>The goal of this presentation is to present my research </a:t>
            </a:r>
            <a:r>
              <a:rPr lang="en-US" sz="2400" dirty="0" smtClean="0"/>
              <a:t>into implementing </a:t>
            </a:r>
            <a:r>
              <a:rPr lang="en-US" sz="2400" dirty="0"/>
              <a:t>a total power radiometer using low cost </a:t>
            </a:r>
            <a:r>
              <a:rPr lang="en-US" sz="2400" dirty="0" smtClean="0"/>
              <a:t>hardware and </a:t>
            </a:r>
            <a:r>
              <a:rPr lang="en-US" sz="2400" dirty="0"/>
              <a:t>software used in software defined radios.</a:t>
            </a:r>
            <a:br>
              <a:rPr lang="en-US" sz="2400" dirty="0"/>
            </a:br>
            <a:r>
              <a:rPr lang="en-US" sz="2400" dirty="0"/>
              <a:t/>
            </a:r>
            <a:br>
              <a:rPr lang="en-US" sz="2400" dirty="0"/>
            </a:br>
            <a:endParaRPr lang="en-US" sz="2400" dirty="0"/>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Tree>
    <p:extLst>
      <p:ext uri="{BB962C8B-B14F-4D97-AF65-F5344CB8AC3E}">
        <p14:creationId xmlns:p14="http://schemas.microsoft.com/office/powerpoint/2010/main" val="28109554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a:t>
            </a:r>
            <a:r>
              <a:rPr lang="en-US" sz="2400" dirty="0" smtClean="0"/>
              <a:t>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Tree>
    <p:extLst>
      <p:ext uri="{BB962C8B-B14F-4D97-AF65-F5344CB8AC3E}">
        <p14:creationId xmlns:p14="http://schemas.microsoft.com/office/powerpoint/2010/main" val="31459833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Tree>
    <p:extLst>
      <p:ext uri="{BB962C8B-B14F-4D97-AF65-F5344CB8AC3E}">
        <p14:creationId xmlns:p14="http://schemas.microsoft.com/office/powerpoint/2010/main" val="29895182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Tree>
    <p:extLst>
      <p:ext uri="{BB962C8B-B14F-4D97-AF65-F5344CB8AC3E}">
        <p14:creationId xmlns:p14="http://schemas.microsoft.com/office/powerpoint/2010/main" val="105333405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1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Tree>
    <p:extLst>
      <p:ext uri="{BB962C8B-B14F-4D97-AF65-F5344CB8AC3E}">
        <p14:creationId xmlns:p14="http://schemas.microsoft.com/office/powerpoint/2010/main" val="16395505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Tree>
    <p:extLst>
      <p:ext uri="{BB962C8B-B14F-4D97-AF65-F5344CB8AC3E}">
        <p14:creationId xmlns:p14="http://schemas.microsoft.com/office/powerpoint/2010/main" val="33649373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Tree>
    <p:extLst>
      <p:ext uri="{BB962C8B-B14F-4D97-AF65-F5344CB8AC3E}">
        <p14:creationId xmlns:p14="http://schemas.microsoft.com/office/powerpoint/2010/main" val="2651707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Tree>
    <p:extLst>
      <p:ext uri="{BB962C8B-B14F-4D97-AF65-F5344CB8AC3E}">
        <p14:creationId xmlns:p14="http://schemas.microsoft.com/office/powerpoint/2010/main" val="40992447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97280" y="184573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The goal of this thesis is to explore a low cost method for implementing a total power radiometer using a software defined radio and to demonstrate the effectiveness and benefits of this system.</a:t>
            </a:r>
            <a:endParaRPr lang="en-US" sz="2400" dirty="0"/>
          </a:p>
        </p:txBody>
      </p:sp>
      <p:sp>
        <p:nvSpPr>
          <p:cNvPr id="4" name="Content Placeholder 2"/>
          <p:cNvSpPr txBox="1">
            <a:spLocks/>
          </p:cNvSpPr>
          <p:nvPr/>
        </p:nvSpPr>
        <p:spPr>
          <a:xfrm>
            <a:off x="1097280" y="3891103"/>
            <a:ext cx="10058400" cy="1715613"/>
          </a:xfrm>
          <a:prstGeom prst="rect">
            <a:avLst/>
          </a:prstGeom>
        </p:spPr>
        <p:style>
          <a:lnRef idx="2">
            <a:schemeClr val="accent3"/>
          </a:lnRef>
          <a:fillRef idx="1">
            <a:schemeClr val="lt1"/>
          </a:fillRef>
          <a:effectRef idx="0">
            <a:schemeClr val="accent3"/>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Why a SDR?</a:t>
            </a:r>
          </a:p>
          <a:p>
            <a:r>
              <a:rPr lang="en-US" sz="2400" dirty="0" smtClean="0"/>
              <a:t>A software defined radio infrastructure provides a highly flexible system that is able to adapt to different scenarios more quickly and at a lower cost than traditional radiometers</a:t>
            </a:r>
            <a:endParaRPr lang="en-US" sz="2400" dirty="0"/>
          </a:p>
        </p:txBody>
      </p:sp>
    </p:spTree>
    <p:extLst>
      <p:ext uri="{BB962C8B-B14F-4D97-AF65-F5344CB8AC3E}">
        <p14:creationId xmlns:p14="http://schemas.microsoft.com/office/powerpoint/2010/main" val="1678878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b="1" u="sng" dirty="0" smtClean="0"/>
              <a:t>Radio Astronomy</a:t>
            </a:r>
          </a:p>
          <a:p>
            <a:pPr>
              <a:buFont typeface="Wingdings" panose="05000000000000000000" pitchFamily="2" charset="2"/>
              <a:buChar char="§"/>
            </a:pPr>
            <a:r>
              <a:rPr lang="en-US" sz="2400" dirty="0" smtClean="0"/>
              <a:t>Radiometers are used in a variety of remote sensing applications such as soil moisture and ocean salinity</a:t>
            </a:r>
          </a:p>
          <a:p>
            <a:pPr>
              <a:buFont typeface="Wingdings" panose="05000000000000000000" pitchFamily="2" charset="2"/>
              <a:buChar char="§"/>
            </a:pPr>
            <a:r>
              <a:rPr lang="en-US" sz="2400" dirty="0" smtClean="0"/>
              <a:t>Radio Astronomy is one method of using radiometers for remote sensing</a:t>
            </a:r>
          </a:p>
          <a:p>
            <a:pPr>
              <a:buFont typeface="Wingdings" panose="05000000000000000000" pitchFamily="2" charset="2"/>
              <a:buChar char="§"/>
            </a:pPr>
            <a:r>
              <a:rPr lang="en-US" sz="2400" dirty="0" smtClean="0"/>
              <a:t>There are current stations using Software Defined Radios for Radio Astronomy</a:t>
            </a:r>
            <a:endParaRPr lang="en-US" sz="2400" dirty="0"/>
          </a:p>
        </p:txBody>
      </p:sp>
    </p:spTree>
    <p:extLst>
      <p:ext uri="{BB962C8B-B14F-4D97-AF65-F5344CB8AC3E}">
        <p14:creationId xmlns:p14="http://schemas.microsoft.com/office/powerpoint/2010/main" val="28679481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1972732"/>
            <a:ext cx="3125537" cy="4167383"/>
          </a:xfrm>
          <a:prstGeom prst="rect">
            <a:avLst/>
          </a:prstGeom>
        </p:spPr>
      </p:pic>
    </p:spTree>
    <p:extLst>
      <p:ext uri="{BB962C8B-B14F-4D97-AF65-F5344CB8AC3E}">
        <p14:creationId xmlns:p14="http://schemas.microsoft.com/office/powerpoint/2010/main" val="10555533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0" y="2632925"/>
            <a:ext cx="5266029" cy="3631517"/>
          </a:xfrm>
          <a:prstGeom prst="rect">
            <a:avLst/>
          </a:prstGeom>
        </p:spPr>
      </p:pic>
    </p:spTree>
    <p:extLst>
      <p:ext uri="{BB962C8B-B14F-4D97-AF65-F5344CB8AC3E}">
        <p14:creationId xmlns:p14="http://schemas.microsoft.com/office/powerpoint/2010/main" val="2059280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Radiometer Theory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primary goal of a radiometer is to measure power. While </a:t>
            </a:r>
            <a:r>
              <a:rPr lang="en-US" sz="2400" dirty="0" smtClean="0"/>
              <a:t>that statement </a:t>
            </a:r>
            <a:r>
              <a:rPr lang="en-US" sz="2400" dirty="0"/>
              <a:t>sounds easy, there are in fact many factors that go in </a:t>
            </a:r>
            <a:r>
              <a:rPr lang="en-US" sz="2400" dirty="0" smtClean="0"/>
              <a:t>to how </a:t>
            </a:r>
            <a:r>
              <a:rPr lang="en-US" sz="2400" dirty="0"/>
              <a:t>well a radiometer can measure the power it sees. In order </a:t>
            </a:r>
            <a:r>
              <a:rPr lang="en-US" sz="2400" dirty="0" smtClean="0"/>
              <a:t>to accurately </a:t>
            </a:r>
            <a:r>
              <a:rPr lang="en-US" sz="2400" dirty="0"/>
              <a:t>measure power, we need to keep the following in mind.</a:t>
            </a:r>
            <a:br>
              <a:rPr lang="en-US" sz="2400" dirty="0"/>
            </a:br>
            <a:endParaRPr lang="en-US" sz="2400" dirty="0" smtClean="0"/>
          </a:p>
          <a:p>
            <a:pPr>
              <a:buFont typeface="Wingdings" panose="05000000000000000000" pitchFamily="2" charset="2"/>
              <a:buChar char="§"/>
            </a:pPr>
            <a:r>
              <a:rPr lang="en-US" sz="2400" dirty="0" smtClean="0"/>
              <a:t>Total System Noise</a:t>
            </a:r>
          </a:p>
          <a:p>
            <a:pPr>
              <a:buFont typeface="Wingdings" panose="05000000000000000000" pitchFamily="2" charset="2"/>
              <a:buChar char="§"/>
            </a:pPr>
            <a:r>
              <a:rPr lang="en-US" sz="2400" dirty="0" smtClean="0"/>
              <a:t>Bandwidth of the signal</a:t>
            </a:r>
          </a:p>
          <a:p>
            <a:pPr>
              <a:buFont typeface="Wingdings" panose="05000000000000000000" pitchFamily="2" charset="2"/>
              <a:buChar char="§"/>
            </a:pPr>
            <a:r>
              <a:rPr lang="en-US" sz="2400" dirty="0" smtClean="0"/>
              <a:t>Stability of the system</a:t>
            </a:r>
            <a:endParaRPr lang="en-US" sz="2400" dirty="0"/>
          </a:p>
        </p:txBody>
      </p:sp>
    </p:spTree>
    <p:extLst>
      <p:ext uri="{BB962C8B-B14F-4D97-AF65-F5344CB8AC3E}">
        <p14:creationId xmlns:p14="http://schemas.microsoft.com/office/powerpoint/2010/main" val="42143670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266</TotalTime>
  <Words>2256</Words>
  <Application>Microsoft Office PowerPoint</Application>
  <PresentationFormat>Widescreen</PresentationFormat>
  <Paragraphs>181</Paragraphs>
  <Slides>48</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Cambria Math</vt:lpstr>
      <vt:lpstr>Tahoma</vt:lpstr>
      <vt:lpstr>Wingdings</vt:lpstr>
      <vt:lpstr>ecpeisu</vt:lpstr>
      <vt:lpstr>Implementation of a Total Power Radiometer in Software Defined Radios</vt:lpstr>
      <vt:lpstr>Acknowledgements</vt:lpstr>
      <vt:lpstr>Table of Contents</vt:lpstr>
      <vt:lpstr>Introduction</vt:lpstr>
      <vt:lpstr>About the thesis</vt:lpstr>
      <vt:lpstr>Related Works</vt:lpstr>
      <vt:lpstr>Related Works</vt:lpstr>
      <vt:lpstr>Related Works</vt:lpstr>
      <vt:lpstr>General Radiometer Theory</vt:lpstr>
      <vt:lpstr>General Radiometer Theory</vt:lpstr>
      <vt:lpstr>General Radiometer Theory</vt:lpstr>
      <vt:lpstr>RF Front End Design</vt:lpstr>
      <vt:lpstr>Software Defined Radio</vt:lpstr>
      <vt:lpstr>Software Defined Radio</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PowerPoint Presentation</vt:lpstr>
      <vt:lpstr>GUI for Radiometer</vt:lpstr>
      <vt:lpstr>GUI for Radiometer</vt:lpstr>
      <vt:lpstr>GUI for Radiometer</vt:lpstr>
      <vt:lpstr>Experimental Data</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Matthew Nelson</cp:lastModifiedBy>
  <cp:revision>33</cp:revision>
  <dcterms:created xsi:type="dcterms:W3CDTF">2015-04-18T00:15:03Z</dcterms:created>
  <dcterms:modified xsi:type="dcterms:W3CDTF">2015-04-20T04:57:57Z</dcterms:modified>
</cp:coreProperties>
</file>